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6"/>
  </p:notesMasterIdLst>
  <p:sldIdLst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36" autoAdjust="0"/>
  </p:normalViewPr>
  <p:slideViewPr>
    <p:cSldViewPr>
      <p:cViewPr>
        <p:scale>
          <a:sx n="80" d="100"/>
          <a:sy n="80" d="100"/>
        </p:scale>
        <p:origin x="-864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197A7-8FA0-467B-BE4D-ACD52D4F516F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64DF6-80BB-460A-AE06-C3726BCCA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63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Cascadable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 SAS/SATA’ is a unique feature for Agilent, this is the powerful analysis capability when your customer is dealing with SAS/SATA and USB interchange.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screen shot will help you to understand more how the software can handle 2 different traffics in a single screen.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most important thing is both traffics are actually captured at the same timestamp.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will help your customer to analyze the time taken and what is happening for the input and output.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 you have 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harddisk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where equipped with SATA traffic, but your connection is USB. So, your device needs to have a chipset to convert USB to SATA or vice versa.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Therefore, you need to know how much time for the traffic exchange as well as make sure the input and output data is correct.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9487E-648B-4C72-9031-EFA8CC2FE88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0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64DF6-80BB-460A-AE06-C3726BCCAE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99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64DF6-80BB-460A-AE06-C3726BCCAE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99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71016"/>
            <a:ext cx="4114800" cy="2157984"/>
          </a:xfrm>
        </p:spPr>
        <p:txBody>
          <a:bodyPr lIns="0" tIns="0" rIns="0" bIns="0"/>
          <a:lstStyle>
            <a:lvl1pPr algn="r">
              <a:spcAft>
                <a:spcPts val="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280160"/>
            <a:ext cx="4114800" cy="2148840"/>
          </a:xfrm>
        </p:spPr>
        <p:txBody>
          <a:bodyPr lIns="0" tIns="18288" rIns="0" bIns="0">
            <a:noAutofit/>
          </a:bodyPr>
          <a:lstStyle>
            <a:lvl1pPr marL="0" indent="0" algn="l">
              <a:lnSpc>
                <a:spcPct val="115000"/>
              </a:lnSpc>
              <a:spcAft>
                <a:spcPts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4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4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95944" cy="99669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71016"/>
            <a:ext cx="8686800" cy="45628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6"/>
          <p:cNvGrpSpPr/>
          <p:nvPr/>
        </p:nvGrpSpPr>
        <p:grpSpPr>
          <a:xfrm>
            <a:off x="0" y="6229349"/>
            <a:ext cx="9144000" cy="628651"/>
            <a:chOff x="0" y="6229349"/>
            <a:chExt cx="9144000" cy="628651"/>
          </a:xfrm>
        </p:grpSpPr>
        <p:pic>
          <p:nvPicPr>
            <p:cNvPr id="8" name="Picture 22" descr="footer_two-tone_revised_5-16_cir6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6229349"/>
              <a:ext cx="9144000" cy="628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26" descr="spark-385_150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371977" y="6376989"/>
              <a:ext cx="1865313" cy="414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spcAft>
          <a:spcPts val="300"/>
        </a:spcAft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400"/>
        </a:spcAft>
        <a:buFont typeface="Arial" pitchFamily="34" charset="0"/>
        <a:buNone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spcBef>
          <a:spcPts val="0"/>
        </a:spcBef>
        <a:spcAft>
          <a:spcPts val="70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spcBef>
          <a:spcPts val="0"/>
        </a:spcBef>
        <a:spcAft>
          <a:spcPts val="70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F1E2E-359B-42EF-B937-D6202E8D040D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383A3-8591-451F-A85D-15BC783D90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Cascaded USB and SATA/SAS</a:t>
            </a:r>
            <a:endParaRPr kumimoji="1" lang="ja-JP" alt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8600" y="5599370"/>
            <a:ext cx="8763000" cy="76200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Aft>
                <a:spcPts val="0"/>
              </a:spcAft>
            </a:pPr>
            <a:r>
              <a:rPr lang="en-US" sz="2200" i="1" dirty="0" smtClean="0">
                <a:solidFill>
                  <a:schemeClr val="accent1">
                    <a:lumMod val="75000"/>
                  </a:schemeClr>
                </a:solidFill>
              </a:rPr>
              <a:t>The only solution to offer SAS/SATA and USB in the same trace,</a:t>
            </a:r>
          </a:p>
          <a:p>
            <a:pPr algn="ctr">
              <a:lnSpc>
                <a:spcPct val="90000"/>
              </a:lnSpc>
              <a:spcAft>
                <a:spcPts val="0"/>
              </a:spcAft>
            </a:pPr>
            <a:r>
              <a:rPr lang="en-US" sz="2200" i="1" dirty="0" smtClean="0">
                <a:solidFill>
                  <a:schemeClr val="accent1">
                    <a:lumMod val="75000"/>
                  </a:schemeClr>
                </a:solidFill>
              </a:rPr>
              <a:t>time correlated and completely synched</a:t>
            </a:r>
            <a:endParaRPr lang="en-US" sz="22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prstGeom prst="rect">
            <a:avLst/>
          </a:prstGeom>
        </p:spPr>
        <p:txBody>
          <a:bodyPr/>
          <a:lstStyle/>
          <a:p>
            <a:fld id="{EE3D95FD-97E8-4ECF-9B5F-19776A176209}" type="datetime4">
              <a:rPr lang="en-US" smtClean="0"/>
              <a:pPr/>
              <a:t>March 8, 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793EC66B-EF27-4603-8557-B6CFD2D7773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610" y="1174520"/>
            <a:ext cx="8861064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1397876" y="1597572"/>
            <a:ext cx="462455" cy="157656"/>
          </a:xfrm>
          <a:prstGeom prst="roundRect">
            <a:avLst/>
          </a:prstGeom>
          <a:noFill/>
          <a:ln>
            <a:solidFill>
              <a:srgbClr val="0000FF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Rounded Rectangle 9"/>
          <p:cNvSpPr/>
          <p:nvPr/>
        </p:nvSpPr>
        <p:spPr>
          <a:xfrm>
            <a:off x="1403136" y="2065272"/>
            <a:ext cx="462455" cy="157656"/>
          </a:xfrm>
          <a:prstGeom prst="roundRect">
            <a:avLst/>
          </a:prstGeom>
          <a:noFill/>
          <a:ln>
            <a:solidFill>
              <a:srgbClr val="0000FF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Rounded Rectangle 10"/>
          <p:cNvSpPr/>
          <p:nvPr/>
        </p:nvSpPr>
        <p:spPr>
          <a:xfrm>
            <a:off x="1429416" y="2522462"/>
            <a:ext cx="462455" cy="157656"/>
          </a:xfrm>
          <a:prstGeom prst="roundRect">
            <a:avLst/>
          </a:prstGeom>
          <a:noFill/>
          <a:ln>
            <a:solidFill>
              <a:srgbClr val="0000FF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Rounded Rectangle 11"/>
          <p:cNvSpPr/>
          <p:nvPr/>
        </p:nvSpPr>
        <p:spPr>
          <a:xfrm>
            <a:off x="1413656" y="2843022"/>
            <a:ext cx="462455" cy="157656"/>
          </a:xfrm>
          <a:prstGeom prst="roundRect">
            <a:avLst/>
          </a:prstGeom>
          <a:noFill/>
          <a:ln>
            <a:solidFill>
              <a:srgbClr val="0000FF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Rounded Rectangle 12"/>
          <p:cNvSpPr/>
          <p:nvPr/>
        </p:nvSpPr>
        <p:spPr>
          <a:xfrm>
            <a:off x="1387375" y="4204111"/>
            <a:ext cx="1051025" cy="157656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Rounded Rectangle 13"/>
          <p:cNvSpPr/>
          <p:nvPr/>
        </p:nvSpPr>
        <p:spPr>
          <a:xfrm>
            <a:off x="1382116" y="4529905"/>
            <a:ext cx="1051025" cy="451997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37610" y="836719"/>
            <a:ext cx="1603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solidFill>
                  <a:srgbClr val="0000FF"/>
                </a:solidFill>
              </a:rPr>
              <a:t>SATA traffics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cxnSp>
        <p:nvCxnSpPr>
          <p:cNvPr id="16" name="Straight Arrow Connector 15"/>
          <p:cNvCxnSpPr>
            <a:stCxn id="15" idx="2"/>
            <a:endCxn id="9" idx="1"/>
          </p:cNvCxnSpPr>
          <p:nvPr/>
        </p:nvCxnSpPr>
        <p:spPr>
          <a:xfrm>
            <a:off x="939496" y="1206051"/>
            <a:ext cx="458380" cy="470349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0" idx="1"/>
          </p:cNvCxnSpPr>
          <p:nvPr/>
        </p:nvCxnSpPr>
        <p:spPr>
          <a:xfrm>
            <a:off x="1197337" y="1202104"/>
            <a:ext cx="205799" cy="941996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1" idx="1"/>
          </p:cNvCxnSpPr>
          <p:nvPr/>
        </p:nvCxnSpPr>
        <p:spPr>
          <a:xfrm>
            <a:off x="1213097" y="1206051"/>
            <a:ext cx="216319" cy="1395239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5389" y="5196614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USB traffics 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82125" y="3904581"/>
            <a:ext cx="1051025" cy="157656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Straight Arrow Connector 20"/>
          <p:cNvCxnSpPr>
            <a:stCxn id="19" idx="0"/>
            <a:endCxn id="14" idx="1"/>
          </p:cNvCxnSpPr>
          <p:nvPr/>
        </p:nvCxnSpPr>
        <p:spPr>
          <a:xfrm flipV="1">
            <a:off x="880219" y="4755904"/>
            <a:ext cx="501897" cy="44071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9" idx="0"/>
            <a:endCxn id="13" idx="1"/>
          </p:cNvCxnSpPr>
          <p:nvPr/>
        </p:nvCxnSpPr>
        <p:spPr>
          <a:xfrm flipV="1">
            <a:off x="880219" y="4282939"/>
            <a:ext cx="507156" cy="9136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0"/>
            <a:endCxn id="20" idx="1"/>
          </p:cNvCxnSpPr>
          <p:nvPr/>
        </p:nvCxnSpPr>
        <p:spPr>
          <a:xfrm flipV="1">
            <a:off x="880219" y="3983409"/>
            <a:ext cx="501906" cy="121320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932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67"/>
          <p:cNvSpPr/>
          <p:nvPr/>
        </p:nvSpPr>
        <p:spPr bwMode="auto">
          <a:xfrm>
            <a:off x="221095" y="76200"/>
            <a:ext cx="4214407" cy="6219150"/>
          </a:xfrm>
          <a:prstGeom prst="roundRect">
            <a:avLst>
              <a:gd name="adj" fmla="val 6938"/>
            </a:avLst>
          </a:prstGeom>
          <a:solidFill>
            <a:schemeClr val="accent1"/>
          </a:solidFill>
          <a:ln w="9525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56675" tIns="28337" rIns="56675" bIns="28337" numCol="1" rtlCol="0" anchor="t" anchorCtr="0" compatLnSpc="1">
            <a:prstTxWarp prst="textNoShape">
              <a:avLst/>
            </a:prstTxWarp>
          </a:bodyPr>
          <a:lstStyle/>
          <a:p>
            <a:pPr algn="ctr" defTabSz="616926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600">
              <a:latin typeface="Agilent Century ITC" pitchFamily="82" charset="0"/>
              <a:ea typeface="ＭＳ Ｐゴシック" charset="-128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4724400" y="210488"/>
            <a:ext cx="4165194" cy="2368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altLang="ja-JP" sz="1500" b="1" dirty="0">
                <a:solidFill>
                  <a:srgbClr val="0070C0"/>
                </a:solidFill>
                <a:latin typeface="+mj-lt"/>
              </a:rPr>
              <a:t>USB </a:t>
            </a:r>
            <a:r>
              <a:rPr lang="en-US" altLang="ja-JP" sz="1500" b="1" dirty="0">
                <a:solidFill>
                  <a:srgbClr val="0070C0"/>
                </a:solidFill>
                <a:latin typeface="+mj-lt"/>
                <a:sym typeface="Wingdings" pitchFamily="2" charset="2"/>
              </a:rPr>
              <a:t> SATA Simultaneous Debug Example </a:t>
            </a:r>
            <a:endParaRPr lang="ja-JP" altLang="en-US" sz="15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63290" y="1671511"/>
            <a:ext cx="3446710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altLang="ja-JP" sz="700" b="1" dirty="0">
                <a:solidFill>
                  <a:srgbClr val="000000"/>
                </a:solidFill>
                <a:latin typeface="+mj-lt"/>
              </a:rPr>
              <a:t>1) </a:t>
            </a:r>
            <a:r>
              <a:rPr lang="en-US" sz="800" dirty="0" smtClean="0"/>
              <a:t>The</a:t>
            </a:r>
            <a:r>
              <a:rPr lang="en-US" sz="800" dirty="0"/>
              <a:t> Read DMA throughput </a:t>
            </a:r>
            <a:r>
              <a:rPr lang="en-US" sz="800" dirty="0" smtClean="0"/>
              <a:t>has decreased</a:t>
            </a:r>
            <a:r>
              <a:rPr lang="en-US" sz="800" dirty="0"/>
              <a:t> to </a:t>
            </a:r>
            <a:r>
              <a:rPr lang="en-US" sz="800" dirty="0" smtClean="0"/>
              <a:t>less than</a:t>
            </a:r>
            <a:r>
              <a:rPr lang="en-US" sz="800" dirty="0"/>
              <a:t> 2MB/sec </a:t>
            </a: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800" dirty="0" smtClean="0"/>
              <a:t>     from</a:t>
            </a:r>
            <a:r>
              <a:rPr lang="en-US" sz="800" dirty="0"/>
              <a:t>  an average </a:t>
            </a:r>
            <a:r>
              <a:rPr lang="en-US" sz="800" dirty="0" smtClean="0"/>
              <a:t>33MB/sec</a:t>
            </a:r>
            <a:endParaRPr lang="ja-JP" altLang="en-US" sz="7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363290" y="2390185"/>
            <a:ext cx="3522910" cy="1231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altLang="ja-JP" sz="700" b="1" dirty="0">
                <a:solidFill>
                  <a:srgbClr val="000000"/>
                </a:solidFill>
                <a:latin typeface="+mj-lt"/>
              </a:rPr>
              <a:t>2) </a:t>
            </a:r>
            <a:r>
              <a:rPr lang="en-US" sz="800" dirty="0"/>
              <a:t>Click </a:t>
            </a:r>
            <a:r>
              <a:rPr lang="en-US" sz="800" dirty="0" smtClean="0"/>
              <a:t>1.957μsec</a:t>
            </a:r>
            <a:r>
              <a:rPr lang="en-US" sz="800" dirty="0"/>
              <a:t>, select from the list, the hyperlink to the </a:t>
            </a:r>
            <a:r>
              <a:rPr lang="en-US" sz="800" dirty="0" err="1"/>
              <a:t>tracedata</a:t>
            </a:r>
            <a:endParaRPr lang="ja-JP" altLang="en-US" sz="7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356469" y="4204152"/>
            <a:ext cx="3758331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altLang="ja-JP" sz="700" b="1" dirty="0">
                <a:solidFill>
                  <a:srgbClr val="000000"/>
                </a:solidFill>
                <a:latin typeface="+mj-lt"/>
              </a:rPr>
              <a:t>3) </a:t>
            </a:r>
            <a:r>
              <a:rPr lang="en-US" sz="800" dirty="0"/>
              <a:t>USB also have taken not only 32msec. SATA and found that </a:t>
            </a:r>
            <a:r>
              <a:rPr lang="en-US" sz="800" dirty="0" smtClean="0"/>
              <a:t>it took about</a:t>
            </a:r>
            <a:r>
              <a:rPr lang="en-US" sz="800" dirty="0"/>
              <a:t> 32msec to Read After Write of 04F7C197 LBA046D7C3F.</a:t>
            </a:r>
            <a:endParaRPr lang="ja-JP" altLang="en-US" sz="700" b="1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9" name="直線矢印コネクタ 37"/>
          <p:cNvCxnSpPr/>
          <p:nvPr/>
        </p:nvCxnSpPr>
        <p:spPr bwMode="auto">
          <a:xfrm>
            <a:off x="1443366" y="2007603"/>
            <a:ext cx="636819" cy="625769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0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70" y="1077245"/>
            <a:ext cx="3132956" cy="589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724" y="838200"/>
            <a:ext cx="782628" cy="1533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90" y="2585542"/>
            <a:ext cx="3832622" cy="155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50790" y="4512118"/>
            <a:ext cx="4079032" cy="1231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sz="800" dirty="0" smtClean="0"/>
              <a:t>4</a:t>
            </a:r>
            <a:r>
              <a:rPr lang="en-US" sz="800" dirty="0"/>
              <a:t>) </a:t>
            </a:r>
            <a:r>
              <a:rPr lang="en-US" sz="800" dirty="0" smtClean="0"/>
              <a:t>The Hold</a:t>
            </a:r>
            <a:r>
              <a:rPr lang="en-US" sz="800" dirty="0"/>
              <a:t> that was </a:t>
            </a:r>
            <a:r>
              <a:rPr lang="en-US" sz="800" dirty="0" smtClean="0"/>
              <a:t>in the middle </a:t>
            </a:r>
            <a:r>
              <a:rPr lang="en-US" sz="800" dirty="0"/>
              <a:t>of a Read to LBA04F7C197 </a:t>
            </a:r>
            <a:r>
              <a:rPr lang="en-US" sz="800" dirty="0" smtClean="0"/>
              <a:t>is seen in the histogram.</a:t>
            </a:r>
            <a:endParaRPr lang="en-US" altLang="ja-JP" sz="7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5" name="角丸四角形 44"/>
          <p:cNvSpPr/>
          <p:nvPr/>
        </p:nvSpPr>
        <p:spPr bwMode="auto">
          <a:xfrm>
            <a:off x="2433472" y="2865937"/>
            <a:ext cx="1137186" cy="14894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6675" tIns="28337" rIns="56675" bIns="28337" numCol="1" rtlCol="0" anchor="t" anchorCtr="0" compatLnSpc="1">
            <a:prstTxWarp prst="textNoShape">
              <a:avLst/>
            </a:prstTxWarp>
          </a:bodyPr>
          <a:lstStyle/>
          <a:p>
            <a:pPr algn="ctr" defTabSz="616926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700">
              <a:latin typeface="Agilent Century ITC" pitchFamily="82" charset="0"/>
              <a:ea typeface="ＭＳ Ｐゴシック" charset="-128"/>
            </a:endParaRPr>
          </a:p>
        </p:txBody>
      </p:sp>
      <p:pic>
        <p:nvPicPr>
          <p:cNvPr id="17" name="Picture 1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90" y="4658332"/>
            <a:ext cx="3832621" cy="1246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直線矢印コネクタ 55"/>
          <p:cNvCxnSpPr/>
          <p:nvPr/>
        </p:nvCxnSpPr>
        <p:spPr bwMode="auto">
          <a:xfrm>
            <a:off x="1354140" y="4981598"/>
            <a:ext cx="1037310" cy="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356469" y="5997015"/>
            <a:ext cx="3925449" cy="1231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altLang="ja-JP" sz="700" b="1" dirty="0">
                <a:solidFill>
                  <a:srgbClr val="000000"/>
                </a:solidFill>
                <a:latin typeface="+mj-lt"/>
              </a:rPr>
              <a:t>5) </a:t>
            </a:r>
            <a:r>
              <a:rPr lang="en-US" altLang="ja-JP" sz="700" b="1" dirty="0" smtClean="0">
                <a:solidFill>
                  <a:srgbClr val="000000"/>
                </a:solidFill>
                <a:latin typeface="+mj-lt"/>
              </a:rPr>
              <a:t>The </a:t>
            </a:r>
            <a:r>
              <a:rPr lang="en-US" sz="800" dirty="0" smtClean="0"/>
              <a:t>Hold</a:t>
            </a:r>
            <a:r>
              <a:rPr lang="en-US" sz="800" dirty="0"/>
              <a:t> time of </a:t>
            </a:r>
            <a:r>
              <a:rPr lang="en-US" sz="800" dirty="0" smtClean="0"/>
              <a:t>30msec is measured by setting the X</a:t>
            </a:r>
            <a:r>
              <a:rPr lang="en-US" sz="800" dirty="0"/>
              <a:t> and </a:t>
            </a:r>
            <a:r>
              <a:rPr lang="en-US" sz="800" dirty="0" smtClean="0"/>
              <a:t>O</a:t>
            </a:r>
            <a:r>
              <a:rPr lang="en-US" sz="800" dirty="0"/>
              <a:t> </a:t>
            </a:r>
            <a:r>
              <a:rPr lang="en-US" sz="800" dirty="0" smtClean="0"/>
              <a:t>cursors.</a:t>
            </a:r>
            <a:endParaRPr lang="en-US" altLang="ja-JP" sz="7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0" name="テキスト ボックス 62"/>
          <p:cNvSpPr txBox="1"/>
          <p:nvPr/>
        </p:nvSpPr>
        <p:spPr>
          <a:xfrm>
            <a:off x="1555482" y="4981598"/>
            <a:ext cx="604955" cy="164949"/>
          </a:xfrm>
          <a:prstGeom prst="rect">
            <a:avLst/>
          </a:prstGeom>
          <a:noFill/>
        </p:spPr>
        <p:txBody>
          <a:bodyPr wrap="square" lIns="56675" tIns="28337" rIns="56675" bIns="28337" rtlCol="0">
            <a:spAutoFit/>
          </a:bodyPr>
          <a:lstStyle/>
          <a:p>
            <a:r>
              <a:rPr kumimoji="1" lang="en-US" altLang="ja-JP" sz="700" dirty="0">
                <a:latin typeface="+mj-lt"/>
              </a:rPr>
              <a:t>30msec</a:t>
            </a:r>
            <a:endParaRPr kumimoji="1" lang="ja-JP" altLang="en-US" sz="700" dirty="0">
              <a:latin typeface="+mj-lt"/>
            </a:endParaRPr>
          </a:p>
        </p:txBody>
      </p:sp>
      <p:sp>
        <p:nvSpPr>
          <p:cNvPr id="21" name="角丸四角形 83"/>
          <p:cNvSpPr/>
          <p:nvPr/>
        </p:nvSpPr>
        <p:spPr bwMode="auto">
          <a:xfrm>
            <a:off x="464163" y="5810205"/>
            <a:ext cx="487839" cy="108035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6675" tIns="28337" rIns="56675" bIns="28337" numCol="1" rtlCol="0" anchor="t" anchorCtr="0" compatLnSpc="1">
            <a:prstTxWarp prst="textNoShape">
              <a:avLst/>
            </a:prstTxWarp>
          </a:bodyPr>
          <a:lstStyle/>
          <a:p>
            <a:pPr algn="ctr" defTabSz="616926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700">
              <a:latin typeface="Agilent Century ITC" pitchFamily="82" charset="0"/>
              <a:ea typeface="ＭＳ Ｐゴシック" charset="-128"/>
            </a:endParaRPr>
          </a:p>
        </p:txBody>
      </p:sp>
      <p:cxnSp>
        <p:nvCxnSpPr>
          <p:cNvPr id="22" name="直線矢印コネクタ 84"/>
          <p:cNvCxnSpPr>
            <a:endCxn id="21" idx="0"/>
          </p:cNvCxnSpPr>
          <p:nvPr/>
        </p:nvCxnSpPr>
        <p:spPr bwMode="auto">
          <a:xfrm flipH="1">
            <a:off x="708083" y="5104686"/>
            <a:ext cx="986746" cy="705519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3" name="グループ化 92"/>
          <p:cNvGrpSpPr/>
          <p:nvPr/>
        </p:nvGrpSpPr>
        <p:grpSpPr>
          <a:xfrm>
            <a:off x="977903" y="129774"/>
            <a:ext cx="2765358" cy="878384"/>
            <a:chOff x="1536419" y="212351"/>
            <a:chExt cx="7425983" cy="2484755"/>
          </a:xfrm>
        </p:grpSpPr>
        <p:grpSp>
          <p:nvGrpSpPr>
            <p:cNvPr id="24" name="グループ化 93"/>
            <p:cNvGrpSpPr/>
            <p:nvPr/>
          </p:nvGrpSpPr>
          <p:grpSpPr>
            <a:xfrm>
              <a:off x="1536419" y="212351"/>
              <a:ext cx="7425983" cy="2484755"/>
              <a:chOff x="1536419" y="3596727"/>
              <a:chExt cx="7425983" cy="2484755"/>
            </a:xfrm>
          </p:grpSpPr>
          <p:pic>
            <p:nvPicPr>
              <p:cNvPr id="26" name="Picture 2" descr="http://upload.wikimedia.org/wikipedia/ja/thumb/2/2b/HDD_inside.jpg/200px-HDD_inside.jpg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7645599" y="5013175"/>
                <a:ext cx="878381" cy="636827"/>
              </a:xfrm>
              <a:prstGeom prst="rect">
                <a:avLst/>
              </a:prstGeom>
              <a:noFill/>
            </p:spPr>
          </p:pic>
          <p:pic>
            <p:nvPicPr>
              <p:cNvPr id="27" name="Picture 3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3754349" y="4145676"/>
                <a:ext cx="1516765" cy="8729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8" name="Picture 4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5698590" y="4114784"/>
                <a:ext cx="1329198" cy="8978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9" name="正方形/長方形 99"/>
              <p:cNvSpPr/>
              <p:nvPr/>
            </p:nvSpPr>
            <p:spPr>
              <a:xfrm>
                <a:off x="4644008" y="5229200"/>
                <a:ext cx="1584176" cy="72008"/>
              </a:xfrm>
              <a:prstGeom prst="rect">
                <a:avLst/>
              </a:prstGeom>
              <a:solidFill>
                <a:srgbClr val="0020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00">
                  <a:solidFill>
                    <a:srgbClr val="0070C0"/>
                  </a:solidFill>
                </a:endParaRPr>
              </a:p>
            </p:txBody>
          </p:sp>
          <p:sp>
            <p:nvSpPr>
              <p:cNvPr id="30" name="正方形/長方形 100"/>
              <p:cNvSpPr/>
              <p:nvPr/>
            </p:nvSpPr>
            <p:spPr>
              <a:xfrm rot="5400000">
                <a:off x="6012159" y="5085186"/>
                <a:ext cx="360041" cy="72008"/>
              </a:xfrm>
              <a:prstGeom prst="rect">
                <a:avLst/>
              </a:prstGeom>
              <a:solidFill>
                <a:srgbClr val="0020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00">
                  <a:solidFill>
                    <a:srgbClr val="0070C0"/>
                  </a:solidFill>
                </a:endParaRPr>
              </a:p>
            </p:txBody>
          </p:sp>
          <p:sp>
            <p:nvSpPr>
              <p:cNvPr id="31" name="正方形/長方形 101"/>
              <p:cNvSpPr/>
              <p:nvPr/>
            </p:nvSpPr>
            <p:spPr>
              <a:xfrm>
                <a:off x="6300192" y="5229199"/>
                <a:ext cx="1362942" cy="82943"/>
              </a:xfrm>
              <a:prstGeom prst="rect">
                <a:avLst/>
              </a:prstGeom>
              <a:solidFill>
                <a:srgbClr val="0020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00">
                  <a:solidFill>
                    <a:srgbClr val="0070C0"/>
                  </a:solidFill>
                </a:endParaRPr>
              </a:p>
            </p:txBody>
          </p:sp>
          <p:sp>
            <p:nvSpPr>
              <p:cNvPr id="32" name="正方形/長方形 102"/>
              <p:cNvSpPr/>
              <p:nvPr/>
            </p:nvSpPr>
            <p:spPr>
              <a:xfrm rot="5400000">
                <a:off x="6156175" y="5085185"/>
                <a:ext cx="360042" cy="72008"/>
              </a:xfrm>
              <a:prstGeom prst="rect">
                <a:avLst/>
              </a:prstGeom>
              <a:solidFill>
                <a:srgbClr val="0020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00">
                  <a:solidFill>
                    <a:srgbClr val="0070C0"/>
                  </a:solidFill>
                </a:endParaRPr>
              </a:p>
            </p:txBody>
          </p:sp>
          <p:sp>
            <p:nvSpPr>
              <p:cNvPr id="33" name="正方形/長方形 103"/>
              <p:cNvSpPr/>
              <p:nvPr/>
            </p:nvSpPr>
            <p:spPr>
              <a:xfrm rot="5400000">
                <a:off x="4355976" y="5013178"/>
                <a:ext cx="504056" cy="72008"/>
              </a:xfrm>
              <a:prstGeom prst="rect">
                <a:avLst/>
              </a:prstGeom>
              <a:solidFill>
                <a:srgbClr val="0020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00">
                  <a:solidFill>
                    <a:srgbClr val="0070C0"/>
                  </a:solidFill>
                </a:endParaRPr>
              </a:p>
            </p:txBody>
          </p:sp>
          <p:sp>
            <p:nvSpPr>
              <p:cNvPr id="34" name="正方形/長方形 104"/>
              <p:cNvSpPr/>
              <p:nvPr/>
            </p:nvSpPr>
            <p:spPr>
              <a:xfrm rot="5400000">
                <a:off x="4247964" y="4977172"/>
                <a:ext cx="432048" cy="72008"/>
              </a:xfrm>
              <a:prstGeom prst="rect">
                <a:avLst/>
              </a:prstGeom>
              <a:solidFill>
                <a:srgbClr val="0020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00">
                  <a:solidFill>
                    <a:srgbClr val="0070C0"/>
                  </a:solidFill>
                </a:endParaRPr>
              </a:p>
            </p:txBody>
          </p:sp>
          <p:sp>
            <p:nvSpPr>
              <p:cNvPr id="35" name="正方形/長方形 105"/>
              <p:cNvSpPr/>
              <p:nvPr/>
            </p:nvSpPr>
            <p:spPr>
              <a:xfrm>
                <a:off x="3115816" y="5218267"/>
                <a:ext cx="1384176" cy="82943"/>
              </a:xfrm>
              <a:prstGeom prst="rect">
                <a:avLst/>
              </a:prstGeom>
              <a:solidFill>
                <a:srgbClr val="0020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00">
                  <a:solidFill>
                    <a:srgbClr val="0070C0"/>
                  </a:solidFill>
                </a:endParaRPr>
              </a:p>
            </p:txBody>
          </p:sp>
          <p:sp>
            <p:nvSpPr>
              <p:cNvPr id="36" name="正方形/長方形 106"/>
              <p:cNvSpPr/>
              <p:nvPr/>
            </p:nvSpPr>
            <p:spPr>
              <a:xfrm>
                <a:off x="5004048" y="5157192"/>
                <a:ext cx="720080" cy="216024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00"/>
              </a:p>
            </p:txBody>
          </p:sp>
          <p:sp>
            <p:nvSpPr>
              <p:cNvPr id="37" name="テキスト ボックス 107"/>
              <p:cNvSpPr txBox="1"/>
              <p:nvPr/>
            </p:nvSpPr>
            <p:spPr>
              <a:xfrm>
                <a:off x="1536419" y="5373215"/>
                <a:ext cx="1473049" cy="6529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900" dirty="0">
                    <a:latin typeface="Agilent TT Cond" pitchFamily="34" charset="0"/>
                  </a:rPr>
                  <a:t>Host PC</a:t>
                </a:r>
                <a:endParaRPr kumimoji="1" lang="ja-JP" altLang="en-US" sz="900" dirty="0">
                  <a:latin typeface="Agilent TT Cond" pitchFamily="34" charset="0"/>
                </a:endParaRPr>
              </a:p>
            </p:txBody>
          </p:sp>
          <p:sp>
            <p:nvSpPr>
              <p:cNvPr id="38" name="テキスト ボックス 108"/>
              <p:cNvSpPr txBox="1"/>
              <p:nvPr/>
            </p:nvSpPr>
            <p:spPr>
              <a:xfrm>
                <a:off x="3290722" y="5428509"/>
                <a:ext cx="4568086" cy="6529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900" dirty="0">
                    <a:latin typeface="Agilent TT Cond" pitchFamily="34" charset="0"/>
                  </a:rPr>
                  <a:t>USB</a:t>
                </a:r>
                <a:r>
                  <a:rPr kumimoji="1" lang="ja-JP" altLang="en-US" sz="900" dirty="0">
                    <a:latin typeface="Agilent TT Cond" pitchFamily="34" charset="0"/>
                  </a:rPr>
                  <a:t>⇔</a:t>
                </a:r>
                <a:r>
                  <a:rPr kumimoji="1" lang="en-US" altLang="ja-JP" sz="900" dirty="0">
                    <a:latin typeface="Agilent TT Cond" pitchFamily="34" charset="0"/>
                  </a:rPr>
                  <a:t>SATA media convert cable</a:t>
                </a:r>
                <a:endParaRPr kumimoji="1" lang="ja-JP" altLang="en-US" sz="900" dirty="0">
                  <a:latin typeface="Agilent TT Cond" pitchFamily="34" charset="0"/>
                </a:endParaRPr>
              </a:p>
            </p:txBody>
          </p:sp>
          <p:sp>
            <p:nvSpPr>
              <p:cNvPr id="39" name="テキスト ボックス 109"/>
              <p:cNvSpPr txBox="1"/>
              <p:nvPr/>
            </p:nvSpPr>
            <p:spPr>
              <a:xfrm>
                <a:off x="7670674" y="4490817"/>
                <a:ext cx="1055497" cy="6529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900" dirty="0">
                    <a:latin typeface="Agilent TT Cond" pitchFamily="34" charset="0"/>
                  </a:rPr>
                  <a:t>HDD</a:t>
                </a:r>
                <a:endParaRPr kumimoji="1" lang="ja-JP" altLang="en-US" sz="900" dirty="0">
                  <a:latin typeface="Agilent TT Cond" pitchFamily="34" charset="0"/>
                </a:endParaRPr>
              </a:p>
            </p:txBody>
          </p:sp>
          <p:sp>
            <p:nvSpPr>
              <p:cNvPr id="40" name="テキスト ボックス 110"/>
              <p:cNvSpPr txBox="1"/>
              <p:nvPr/>
            </p:nvSpPr>
            <p:spPr>
              <a:xfrm>
                <a:off x="5616835" y="3596727"/>
                <a:ext cx="3345567" cy="6529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900" dirty="0">
                    <a:latin typeface="Agilent TT Cond" pitchFamily="34" charset="0"/>
                  </a:rPr>
                  <a:t>SATA protocol analyzer</a:t>
                </a:r>
                <a:endParaRPr kumimoji="1" lang="ja-JP" altLang="en-US" sz="900" dirty="0">
                  <a:latin typeface="Agilent TT Cond" pitchFamily="34" charset="0"/>
                </a:endParaRPr>
              </a:p>
            </p:txBody>
          </p:sp>
          <p:sp>
            <p:nvSpPr>
              <p:cNvPr id="41" name="テキスト ボックス 111"/>
              <p:cNvSpPr txBox="1"/>
              <p:nvPr/>
            </p:nvSpPr>
            <p:spPr>
              <a:xfrm>
                <a:off x="2715295" y="3596727"/>
                <a:ext cx="3181991" cy="6529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900" dirty="0">
                    <a:latin typeface="Agilent TT Cond" pitchFamily="34" charset="0"/>
                  </a:rPr>
                  <a:t>USB </a:t>
                </a:r>
                <a:r>
                  <a:rPr lang="en-US" altLang="ja-JP" sz="900" dirty="0">
                    <a:latin typeface="Agilent TT Cond" pitchFamily="34" charset="0"/>
                  </a:rPr>
                  <a:t>protocol a</a:t>
                </a:r>
                <a:r>
                  <a:rPr kumimoji="1" lang="en-US" altLang="ja-JP" sz="900" dirty="0">
                    <a:latin typeface="Agilent TT Cond" pitchFamily="34" charset="0"/>
                  </a:rPr>
                  <a:t>nalyzer</a:t>
                </a:r>
                <a:endParaRPr kumimoji="1" lang="ja-JP" altLang="en-US" sz="900" dirty="0">
                  <a:latin typeface="Agilent TT Cond" pitchFamily="34" charset="0"/>
                </a:endParaRPr>
              </a:p>
            </p:txBody>
          </p:sp>
        </p:grpSp>
        <p:sp>
          <p:nvSpPr>
            <p:cNvPr id="25" name="laptop"/>
            <p:cNvSpPr>
              <a:spLocks noEditPoints="1" noChangeArrowheads="1"/>
            </p:cNvSpPr>
            <p:nvPr/>
          </p:nvSpPr>
          <p:spPr bwMode="auto">
            <a:xfrm>
              <a:off x="1539913" y="657422"/>
              <a:ext cx="1533954" cy="1362075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/>
            </a:p>
          </p:txBody>
        </p:sp>
      </p:grpSp>
      <p:cxnSp>
        <p:nvCxnSpPr>
          <p:cNvPr id="50" name="直線矢印コネクタ 84"/>
          <p:cNvCxnSpPr/>
          <p:nvPr/>
        </p:nvCxnSpPr>
        <p:spPr bwMode="auto">
          <a:xfrm flipH="1">
            <a:off x="1761778" y="2390185"/>
            <a:ext cx="2190260" cy="696367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直線矢印コネクタ 84"/>
          <p:cNvCxnSpPr/>
          <p:nvPr/>
        </p:nvCxnSpPr>
        <p:spPr bwMode="auto">
          <a:xfrm flipV="1">
            <a:off x="638909" y="3014877"/>
            <a:ext cx="1827912" cy="1189275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Content Placeholder 3"/>
          <p:cNvSpPr>
            <a:spLocks noGrp="1"/>
          </p:cNvSpPr>
          <p:nvPr>
            <p:ph idx="1"/>
          </p:nvPr>
        </p:nvSpPr>
        <p:spPr>
          <a:xfrm>
            <a:off x="4663190" y="1268119"/>
            <a:ext cx="4275391" cy="5439725"/>
          </a:xfrm>
          <a:prstGeom prst="rect">
            <a:avLst/>
          </a:prstGeom>
        </p:spPr>
        <p:txBody>
          <a:bodyPr/>
          <a:lstStyle/>
          <a:p>
            <a:pPr marL="318794" indent="-318794">
              <a:buFont typeface="+mj-lt"/>
              <a:buAutoNum type="arabicPeriod"/>
            </a:pPr>
            <a:r>
              <a:rPr lang="en-US" altLang="ja-JP" sz="1200" dirty="0"/>
              <a:t>From the statistical data, you will find </a:t>
            </a:r>
            <a:r>
              <a:rPr lang="en-US" altLang="ja-JP" sz="1200" dirty="0" err="1"/>
              <a:t>ReadDMA</a:t>
            </a:r>
            <a:r>
              <a:rPr lang="en-US" altLang="ja-JP" sz="1200" dirty="0"/>
              <a:t> throughput slowed down as low as 2MB/s in some duration of time.  The average is 33MB/s.</a:t>
            </a:r>
          </a:p>
          <a:p>
            <a:pPr marL="318794" indent="-318794">
              <a:buFont typeface="+mj-lt"/>
              <a:buAutoNum type="arabicPeriod"/>
            </a:pPr>
            <a:r>
              <a:rPr lang="en-US" altLang="ja-JP" sz="1200" dirty="0"/>
              <a:t>Click on 1.957MB/s on the statistics window, select it from the listing that came up, and jump to the location within the trace data (captured data).</a:t>
            </a:r>
          </a:p>
          <a:p>
            <a:pPr marL="318794" indent="-318794">
              <a:buFont typeface="+mj-lt"/>
              <a:buAutoNum type="arabicPeriod"/>
            </a:pPr>
            <a:r>
              <a:rPr lang="en-US" altLang="ja-JP" sz="1200" dirty="0"/>
              <a:t>You will quickly find that it took 32ms for the READ of 04F7C197 right after WRITE of LBA046D7C3F.  Not only SATA, you can see USB took 32ms as well.</a:t>
            </a:r>
          </a:p>
          <a:p>
            <a:pPr marL="318794" indent="-318794">
              <a:buFont typeface="+mj-lt"/>
              <a:buAutoNum type="arabicPeriod"/>
            </a:pPr>
            <a:r>
              <a:rPr lang="en-US" altLang="ja-JP" sz="1200" dirty="0"/>
              <a:t>By observing the histogram, you can quickly see there was a “hold” during the READ to LBA04F7C197.</a:t>
            </a:r>
          </a:p>
          <a:p>
            <a:pPr marL="318794" indent="-318794">
              <a:buFont typeface="+mj-lt"/>
              <a:buAutoNum type="arabicPeriod"/>
            </a:pPr>
            <a:r>
              <a:rPr lang="en-US" altLang="ja-JP" sz="1200" dirty="0"/>
              <a:t>By setting O and X cursors between holds, you can visually see the hold was about 30ms as well.</a:t>
            </a:r>
          </a:p>
          <a:p>
            <a:pPr marL="318794" indent="-318794">
              <a:buFont typeface="+mj-lt"/>
              <a:buAutoNum type="arabicPeriod"/>
            </a:pPr>
            <a:r>
              <a:rPr lang="en-US" altLang="ja-JP" sz="1200" dirty="0"/>
              <a:t>U4611A + U3051B are the only combination which allow you to give this much insights into both SATA and USB buses simultaneously.</a:t>
            </a:r>
          </a:p>
          <a:p>
            <a:pPr marL="318794" indent="-318794">
              <a:buFont typeface="+mj-lt"/>
              <a:buAutoNum type="arabicPeriod"/>
            </a:pPr>
            <a:endParaRPr kumimoji="1" lang="ja-JP" altLang="en-US" sz="1200" dirty="0"/>
          </a:p>
        </p:txBody>
      </p:sp>
      <p:sp>
        <p:nvSpPr>
          <p:cNvPr id="62" name="角丸四角形 44"/>
          <p:cNvSpPr/>
          <p:nvPr/>
        </p:nvSpPr>
        <p:spPr bwMode="auto">
          <a:xfrm>
            <a:off x="1621344" y="1359004"/>
            <a:ext cx="433936" cy="144181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6675" tIns="28337" rIns="56675" bIns="28337" numCol="1" rtlCol="0" anchor="t" anchorCtr="0" compatLnSpc="1">
            <a:prstTxWarp prst="textNoShape">
              <a:avLst/>
            </a:prstTxWarp>
          </a:bodyPr>
          <a:lstStyle/>
          <a:p>
            <a:pPr algn="ctr" defTabSz="616926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700">
              <a:latin typeface="Agilent Century ITC" pitchFamily="82" charset="0"/>
              <a:ea typeface="ＭＳ Ｐゴシック" charset="-128"/>
            </a:endParaRPr>
          </a:p>
        </p:txBody>
      </p:sp>
      <p:sp>
        <p:nvSpPr>
          <p:cNvPr id="63" name="角丸四角形 44"/>
          <p:cNvSpPr/>
          <p:nvPr/>
        </p:nvSpPr>
        <p:spPr bwMode="auto">
          <a:xfrm>
            <a:off x="3022830" y="1359004"/>
            <a:ext cx="510576" cy="137665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6675" tIns="28337" rIns="56675" bIns="28337" numCol="1" rtlCol="0" anchor="t" anchorCtr="0" compatLnSpc="1">
            <a:prstTxWarp prst="textNoShape">
              <a:avLst/>
            </a:prstTxWarp>
          </a:bodyPr>
          <a:lstStyle/>
          <a:p>
            <a:pPr algn="ctr" defTabSz="616926"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700">
              <a:latin typeface="Agilent Century ITC" pitchFamily="82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862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 rot="16200000">
            <a:off x="1338386" y="-1078502"/>
            <a:ext cx="6522162" cy="8936665"/>
            <a:chOff x="221095" y="76200"/>
            <a:chExt cx="4214407" cy="6219150"/>
          </a:xfrm>
        </p:grpSpPr>
        <p:sp>
          <p:nvSpPr>
            <p:cNvPr id="4" name="角丸四角形 67"/>
            <p:cNvSpPr/>
            <p:nvPr/>
          </p:nvSpPr>
          <p:spPr bwMode="auto">
            <a:xfrm>
              <a:off x="221095" y="76200"/>
              <a:ext cx="4214407" cy="6219150"/>
            </a:xfrm>
            <a:prstGeom prst="roundRect">
              <a:avLst>
                <a:gd name="adj" fmla="val 6938"/>
              </a:avLst>
            </a:prstGeom>
            <a:solidFill>
              <a:schemeClr val="accent1"/>
            </a:solidFill>
            <a:ln w="9525" cap="flat" cmpd="sng" algn="ctr">
              <a:solidFill>
                <a:srgbClr val="0070C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6675" tIns="28337" rIns="56675" bIns="28337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16926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600">
                <a:latin typeface="Agilent Century ITC" pitchFamily="82" charset="0"/>
                <a:ea typeface="ＭＳ Ｐゴシック" charset="-128"/>
              </a:endParaRPr>
            </a:p>
          </p:txBody>
        </p:sp>
        <p:sp>
          <p:nvSpPr>
            <p:cNvPr id="6" name="Text Box 12"/>
            <p:cNvSpPr txBox="1">
              <a:spLocks noChangeArrowheads="1"/>
            </p:cNvSpPr>
            <p:nvPr/>
          </p:nvSpPr>
          <p:spPr bwMode="auto">
            <a:xfrm>
              <a:off x="363290" y="1671511"/>
              <a:ext cx="3446710" cy="2462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r>
                <a:rPr lang="en-US" altLang="ja-JP" sz="700" b="1" dirty="0">
                  <a:solidFill>
                    <a:srgbClr val="000000"/>
                  </a:solidFill>
                  <a:latin typeface="+mj-lt"/>
                </a:rPr>
                <a:t>1) </a:t>
              </a:r>
              <a:r>
                <a:rPr lang="en-US" sz="800" dirty="0" smtClean="0"/>
                <a:t>The</a:t>
              </a:r>
              <a:r>
                <a:rPr lang="en-US" sz="800" dirty="0"/>
                <a:t> Read DMA throughput </a:t>
              </a:r>
              <a:r>
                <a:rPr lang="en-US" sz="800" dirty="0" smtClean="0"/>
                <a:t>has decreased</a:t>
              </a:r>
              <a:r>
                <a:rPr lang="en-US" sz="800" dirty="0"/>
                <a:t> to </a:t>
              </a:r>
              <a:r>
                <a:rPr lang="en-US" sz="800" dirty="0" smtClean="0"/>
                <a:t>less than</a:t>
              </a:r>
              <a:r>
                <a:rPr lang="en-US" sz="800" dirty="0"/>
                <a:t> 2MB/sec </a:t>
              </a:r>
              <a:r>
                <a:rPr lang="en-US" sz="800" dirty="0" smtClean="0"/>
                <a:t/>
              </a:r>
              <a:br>
                <a:rPr lang="en-US" sz="800" dirty="0" smtClean="0"/>
              </a:br>
              <a:r>
                <a:rPr lang="en-US" sz="800" dirty="0" smtClean="0"/>
                <a:t>     from</a:t>
              </a:r>
              <a:r>
                <a:rPr lang="en-US" sz="800" dirty="0"/>
                <a:t>  an average </a:t>
              </a:r>
              <a:r>
                <a:rPr lang="en-US" sz="800" dirty="0" smtClean="0"/>
                <a:t>33MB/sec</a:t>
              </a:r>
              <a:endParaRPr lang="ja-JP" altLang="en-US" sz="700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363290" y="2390185"/>
              <a:ext cx="3522910" cy="12311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r>
                <a:rPr lang="en-US" altLang="ja-JP" sz="700" b="1" dirty="0">
                  <a:solidFill>
                    <a:srgbClr val="000000"/>
                  </a:solidFill>
                  <a:latin typeface="+mj-lt"/>
                </a:rPr>
                <a:t>2) </a:t>
              </a:r>
              <a:r>
                <a:rPr lang="en-US" sz="800" dirty="0"/>
                <a:t>Click </a:t>
              </a:r>
              <a:r>
                <a:rPr lang="en-US" sz="800" dirty="0" smtClean="0"/>
                <a:t>1.957μsec</a:t>
              </a:r>
              <a:r>
                <a:rPr lang="en-US" sz="800" dirty="0"/>
                <a:t>, select from the list, the hyperlink to the </a:t>
              </a:r>
              <a:r>
                <a:rPr lang="en-US" sz="800" dirty="0" err="1"/>
                <a:t>tracedata</a:t>
              </a:r>
              <a:endParaRPr lang="ja-JP" altLang="en-US" sz="700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356469" y="4204152"/>
              <a:ext cx="3758331" cy="2462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r>
                <a:rPr lang="en-US" altLang="ja-JP" sz="700" b="1" dirty="0">
                  <a:solidFill>
                    <a:srgbClr val="000000"/>
                  </a:solidFill>
                  <a:latin typeface="+mj-lt"/>
                </a:rPr>
                <a:t>3) </a:t>
              </a:r>
              <a:r>
                <a:rPr lang="en-US" sz="800" dirty="0"/>
                <a:t>USB also have taken not only 32msec. SATA and found that </a:t>
              </a:r>
              <a:r>
                <a:rPr lang="en-US" sz="800" dirty="0" smtClean="0"/>
                <a:t>it took about</a:t>
              </a:r>
              <a:r>
                <a:rPr lang="en-US" sz="800" dirty="0"/>
                <a:t> 32msec to Read After Write of 04F7C197 LBA046D7C3F.</a:t>
              </a:r>
              <a:endParaRPr lang="ja-JP" altLang="en-US" sz="700" b="1" dirty="0">
                <a:solidFill>
                  <a:srgbClr val="000000"/>
                </a:solidFill>
                <a:latin typeface="+mj-lt"/>
              </a:endParaRPr>
            </a:p>
          </p:txBody>
        </p:sp>
        <p:cxnSp>
          <p:nvCxnSpPr>
            <p:cNvPr id="9" name="直線矢印コネクタ 37"/>
            <p:cNvCxnSpPr/>
            <p:nvPr/>
          </p:nvCxnSpPr>
          <p:spPr bwMode="auto">
            <a:xfrm>
              <a:off x="1443366" y="2007603"/>
              <a:ext cx="636819" cy="625769"/>
            </a:xfrm>
            <a:prstGeom prst="straightConnector1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10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470" y="1077245"/>
              <a:ext cx="3132956" cy="589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1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0724" y="838200"/>
              <a:ext cx="782628" cy="1533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1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290" y="2585542"/>
              <a:ext cx="3832622" cy="1553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790" y="4512118"/>
              <a:ext cx="4079032" cy="12311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r>
                <a:rPr lang="en-US" sz="800" dirty="0" smtClean="0"/>
                <a:t>4</a:t>
              </a:r>
              <a:r>
                <a:rPr lang="en-US" sz="800" dirty="0"/>
                <a:t>) </a:t>
              </a:r>
              <a:r>
                <a:rPr lang="en-US" sz="800" dirty="0" smtClean="0"/>
                <a:t>The Hold</a:t>
              </a:r>
              <a:r>
                <a:rPr lang="en-US" sz="800" dirty="0"/>
                <a:t> that was </a:t>
              </a:r>
              <a:r>
                <a:rPr lang="en-US" sz="800" dirty="0" smtClean="0"/>
                <a:t>in the middle </a:t>
              </a:r>
              <a:r>
                <a:rPr lang="en-US" sz="800" dirty="0"/>
                <a:t>of a Read to LBA04F7C197 </a:t>
              </a:r>
              <a:r>
                <a:rPr lang="en-US" sz="800" dirty="0" smtClean="0"/>
                <a:t>is seen in the histogram.</a:t>
              </a:r>
              <a:endParaRPr lang="en-US" altLang="ja-JP" sz="700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5" name="角丸四角形 44"/>
            <p:cNvSpPr/>
            <p:nvPr/>
          </p:nvSpPr>
          <p:spPr bwMode="auto">
            <a:xfrm>
              <a:off x="2433472" y="2865937"/>
              <a:ext cx="1137186" cy="148940"/>
            </a:xfrm>
            <a:prstGeom prst="round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6675" tIns="28337" rIns="56675" bIns="28337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16926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700">
                <a:latin typeface="Agilent Century ITC" pitchFamily="82" charset="0"/>
                <a:ea typeface="ＭＳ Ｐゴシック" charset="-128"/>
              </a:endParaRPr>
            </a:p>
          </p:txBody>
        </p:sp>
        <p:pic>
          <p:nvPicPr>
            <p:cNvPr id="17" name="Picture 18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290" y="4658332"/>
              <a:ext cx="3832621" cy="1246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18" name="直線矢印コネクタ 55"/>
            <p:cNvCxnSpPr/>
            <p:nvPr/>
          </p:nvCxnSpPr>
          <p:spPr bwMode="auto">
            <a:xfrm>
              <a:off x="1354140" y="4981598"/>
              <a:ext cx="1037310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19" name="Text Box 12"/>
            <p:cNvSpPr txBox="1">
              <a:spLocks noChangeArrowheads="1"/>
            </p:cNvSpPr>
            <p:nvPr/>
          </p:nvSpPr>
          <p:spPr bwMode="auto">
            <a:xfrm>
              <a:off x="356469" y="5997015"/>
              <a:ext cx="3925449" cy="12311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r>
                <a:rPr lang="en-US" altLang="ja-JP" sz="700" b="1" dirty="0">
                  <a:solidFill>
                    <a:srgbClr val="000000"/>
                  </a:solidFill>
                  <a:latin typeface="+mj-lt"/>
                </a:rPr>
                <a:t>5) </a:t>
              </a:r>
              <a:r>
                <a:rPr lang="en-US" altLang="ja-JP" sz="700" b="1" dirty="0" smtClean="0">
                  <a:solidFill>
                    <a:srgbClr val="000000"/>
                  </a:solidFill>
                  <a:latin typeface="+mj-lt"/>
                </a:rPr>
                <a:t>The </a:t>
              </a:r>
              <a:r>
                <a:rPr lang="en-US" sz="800" dirty="0" smtClean="0"/>
                <a:t>Hold</a:t>
              </a:r>
              <a:r>
                <a:rPr lang="en-US" sz="800" dirty="0"/>
                <a:t> time of </a:t>
              </a:r>
              <a:r>
                <a:rPr lang="en-US" sz="800" dirty="0" smtClean="0"/>
                <a:t>30msec is measured by setting the X</a:t>
              </a:r>
              <a:r>
                <a:rPr lang="en-US" sz="800" dirty="0"/>
                <a:t> and </a:t>
              </a:r>
              <a:r>
                <a:rPr lang="en-US" sz="800" dirty="0" smtClean="0"/>
                <a:t>O</a:t>
              </a:r>
              <a:r>
                <a:rPr lang="en-US" sz="800" dirty="0"/>
                <a:t> </a:t>
              </a:r>
              <a:r>
                <a:rPr lang="en-US" sz="800" dirty="0" smtClean="0"/>
                <a:t>cursors.</a:t>
              </a:r>
              <a:endParaRPr lang="en-US" altLang="ja-JP" sz="700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0" name="テキスト ボックス 62"/>
            <p:cNvSpPr txBox="1"/>
            <p:nvPr/>
          </p:nvSpPr>
          <p:spPr>
            <a:xfrm>
              <a:off x="1555482" y="4981598"/>
              <a:ext cx="604955" cy="164949"/>
            </a:xfrm>
            <a:prstGeom prst="rect">
              <a:avLst/>
            </a:prstGeom>
            <a:noFill/>
          </p:spPr>
          <p:txBody>
            <a:bodyPr wrap="square" lIns="56675" tIns="28337" rIns="56675" bIns="28337" rtlCol="0">
              <a:spAutoFit/>
            </a:bodyPr>
            <a:lstStyle/>
            <a:p>
              <a:r>
                <a:rPr kumimoji="1" lang="en-US" altLang="ja-JP" sz="700" dirty="0">
                  <a:latin typeface="+mj-lt"/>
                </a:rPr>
                <a:t>30msec</a:t>
              </a:r>
              <a:endParaRPr kumimoji="1" lang="ja-JP" altLang="en-US" sz="700" dirty="0">
                <a:latin typeface="+mj-lt"/>
              </a:endParaRPr>
            </a:p>
          </p:txBody>
        </p:sp>
        <p:sp>
          <p:nvSpPr>
            <p:cNvPr id="21" name="角丸四角形 83"/>
            <p:cNvSpPr/>
            <p:nvPr/>
          </p:nvSpPr>
          <p:spPr bwMode="auto">
            <a:xfrm>
              <a:off x="464163" y="5810205"/>
              <a:ext cx="487839" cy="108035"/>
            </a:xfrm>
            <a:prstGeom prst="round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6675" tIns="28337" rIns="56675" bIns="28337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16926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700">
                <a:latin typeface="Agilent Century ITC" pitchFamily="82" charset="0"/>
                <a:ea typeface="ＭＳ Ｐゴシック" charset="-128"/>
              </a:endParaRPr>
            </a:p>
          </p:txBody>
        </p:sp>
        <p:cxnSp>
          <p:nvCxnSpPr>
            <p:cNvPr id="22" name="直線矢印コネクタ 84"/>
            <p:cNvCxnSpPr>
              <a:endCxn id="21" idx="0"/>
            </p:cNvCxnSpPr>
            <p:nvPr/>
          </p:nvCxnSpPr>
          <p:spPr bwMode="auto">
            <a:xfrm flipH="1">
              <a:off x="708083" y="5104686"/>
              <a:ext cx="986746" cy="705519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23" name="グループ化 92"/>
            <p:cNvGrpSpPr/>
            <p:nvPr/>
          </p:nvGrpSpPr>
          <p:grpSpPr>
            <a:xfrm>
              <a:off x="977903" y="129774"/>
              <a:ext cx="2765358" cy="878384"/>
              <a:chOff x="1536419" y="212351"/>
              <a:chExt cx="7425983" cy="2484755"/>
            </a:xfrm>
          </p:grpSpPr>
          <p:grpSp>
            <p:nvGrpSpPr>
              <p:cNvPr id="24" name="グループ化 93"/>
              <p:cNvGrpSpPr/>
              <p:nvPr/>
            </p:nvGrpSpPr>
            <p:grpSpPr>
              <a:xfrm>
                <a:off x="1536419" y="212351"/>
                <a:ext cx="7425983" cy="2484755"/>
                <a:chOff x="1536419" y="3596727"/>
                <a:chExt cx="7425983" cy="2484755"/>
              </a:xfrm>
            </p:grpSpPr>
            <p:pic>
              <p:nvPicPr>
                <p:cNvPr id="26" name="Picture 2" descr="http://upload.wikimedia.org/wikipedia/ja/thumb/2/2b/HDD_inside.jpg/200px-HDD_inside.jpg"/>
                <p:cNvPicPr>
                  <a:picLocks noChangeAspect="1" noChangeArrowheads="1"/>
                </p:cNvPicPr>
                <p:nvPr/>
              </p:nvPicPr>
              <p:blipFill>
                <a:blip r:embed="rId7" cstate="print"/>
                <a:srcRect/>
                <a:stretch>
                  <a:fillRect/>
                </a:stretch>
              </p:blipFill>
              <p:spPr bwMode="auto">
                <a:xfrm>
                  <a:off x="7645599" y="5013175"/>
                  <a:ext cx="878381" cy="636827"/>
                </a:xfrm>
                <a:prstGeom prst="rect">
                  <a:avLst/>
                </a:prstGeom>
                <a:noFill/>
              </p:spPr>
            </p:pic>
            <p:pic>
              <p:nvPicPr>
                <p:cNvPr id="27" name="Picture 3"/>
                <p:cNvPicPr>
                  <a:picLocks noChangeAspect="1" noChangeArrowheads="1"/>
                </p:cNvPicPr>
                <p:nvPr/>
              </p:nvPicPr>
              <p:blipFill>
                <a:blip r:embed="rId8" cstate="print"/>
                <a:srcRect/>
                <a:stretch>
                  <a:fillRect/>
                </a:stretch>
              </p:blipFill>
              <p:spPr bwMode="auto">
                <a:xfrm>
                  <a:off x="3754349" y="4145676"/>
                  <a:ext cx="1516765" cy="8729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4"/>
                <p:cNvPicPr>
                  <a:picLocks noChangeAspect="1" noChangeArrowheads="1"/>
                </p:cNvPicPr>
                <p:nvPr/>
              </p:nvPicPr>
              <p:blipFill>
                <a:blip r:embed="rId9" cstate="print"/>
                <a:srcRect/>
                <a:stretch>
                  <a:fillRect/>
                </a:stretch>
              </p:blipFill>
              <p:spPr bwMode="auto">
                <a:xfrm>
                  <a:off x="5698590" y="4114784"/>
                  <a:ext cx="1329198" cy="8978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9" name="正方形/長方形 99"/>
                <p:cNvSpPr/>
                <p:nvPr/>
              </p:nvSpPr>
              <p:spPr>
                <a:xfrm>
                  <a:off x="4644008" y="5229200"/>
                  <a:ext cx="1584176" cy="72008"/>
                </a:xfrm>
                <a:prstGeom prst="rect">
                  <a:avLst/>
                </a:prstGeom>
                <a:solidFill>
                  <a:srgbClr val="002060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000">
                    <a:solidFill>
                      <a:srgbClr val="0070C0"/>
                    </a:solidFill>
                  </a:endParaRPr>
                </a:p>
              </p:txBody>
            </p:sp>
            <p:sp>
              <p:nvSpPr>
                <p:cNvPr id="30" name="正方形/長方形 100"/>
                <p:cNvSpPr/>
                <p:nvPr/>
              </p:nvSpPr>
              <p:spPr>
                <a:xfrm rot="5400000">
                  <a:off x="6012159" y="5085186"/>
                  <a:ext cx="360041" cy="72008"/>
                </a:xfrm>
                <a:prstGeom prst="rect">
                  <a:avLst/>
                </a:prstGeom>
                <a:solidFill>
                  <a:srgbClr val="002060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000">
                    <a:solidFill>
                      <a:srgbClr val="0070C0"/>
                    </a:solidFill>
                  </a:endParaRPr>
                </a:p>
              </p:txBody>
            </p:sp>
            <p:sp>
              <p:nvSpPr>
                <p:cNvPr id="31" name="正方形/長方形 101"/>
                <p:cNvSpPr/>
                <p:nvPr/>
              </p:nvSpPr>
              <p:spPr>
                <a:xfrm>
                  <a:off x="6300192" y="5229199"/>
                  <a:ext cx="1362942" cy="82943"/>
                </a:xfrm>
                <a:prstGeom prst="rect">
                  <a:avLst/>
                </a:prstGeom>
                <a:solidFill>
                  <a:srgbClr val="002060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000">
                    <a:solidFill>
                      <a:srgbClr val="0070C0"/>
                    </a:solidFill>
                  </a:endParaRPr>
                </a:p>
              </p:txBody>
            </p:sp>
            <p:sp>
              <p:nvSpPr>
                <p:cNvPr id="32" name="正方形/長方形 102"/>
                <p:cNvSpPr/>
                <p:nvPr/>
              </p:nvSpPr>
              <p:spPr>
                <a:xfrm rot="5400000">
                  <a:off x="6156175" y="5085185"/>
                  <a:ext cx="360042" cy="72008"/>
                </a:xfrm>
                <a:prstGeom prst="rect">
                  <a:avLst/>
                </a:prstGeom>
                <a:solidFill>
                  <a:srgbClr val="002060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000">
                    <a:solidFill>
                      <a:srgbClr val="0070C0"/>
                    </a:solidFill>
                  </a:endParaRPr>
                </a:p>
              </p:txBody>
            </p:sp>
            <p:sp>
              <p:nvSpPr>
                <p:cNvPr id="33" name="正方形/長方形 103"/>
                <p:cNvSpPr/>
                <p:nvPr/>
              </p:nvSpPr>
              <p:spPr>
                <a:xfrm rot="5400000">
                  <a:off x="4355976" y="5013178"/>
                  <a:ext cx="504056" cy="72008"/>
                </a:xfrm>
                <a:prstGeom prst="rect">
                  <a:avLst/>
                </a:prstGeom>
                <a:solidFill>
                  <a:srgbClr val="002060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000">
                    <a:solidFill>
                      <a:srgbClr val="0070C0"/>
                    </a:solidFill>
                  </a:endParaRPr>
                </a:p>
              </p:txBody>
            </p:sp>
            <p:sp>
              <p:nvSpPr>
                <p:cNvPr id="34" name="正方形/長方形 104"/>
                <p:cNvSpPr/>
                <p:nvPr/>
              </p:nvSpPr>
              <p:spPr>
                <a:xfrm rot="5400000">
                  <a:off x="4247964" y="4977172"/>
                  <a:ext cx="432048" cy="72008"/>
                </a:xfrm>
                <a:prstGeom prst="rect">
                  <a:avLst/>
                </a:prstGeom>
                <a:solidFill>
                  <a:srgbClr val="002060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000">
                    <a:solidFill>
                      <a:srgbClr val="0070C0"/>
                    </a:solidFill>
                  </a:endParaRPr>
                </a:p>
              </p:txBody>
            </p:sp>
            <p:sp>
              <p:nvSpPr>
                <p:cNvPr id="35" name="正方形/長方形 105"/>
                <p:cNvSpPr/>
                <p:nvPr/>
              </p:nvSpPr>
              <p:spPr>
                <a:xfrm>
                  <a:off x="3115816" y="5218267"/>
                  <a:ext cx="1384176" cy="82943"/>
                </a:xfrm>
                <a:prstGeom prst="rect">
                  <a:avLst/>
                </a:prstGeom>
                <a:solidFill>
                  <a:srgbClr val="002060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000">
                    <a:solidFill>
                      <a:srgbClr val="0070C0"/>
                    </a:solidFill>
                  </a:endParaRPr>
                </a:p>
              </p:txBody>
            </p:sp>
            <p:sp>
              <p:nvSpPr>
                <p:cNvPr id="36" name="正方形/長方形 106"/>
                <p:cNvSpPr/>
                <p:nvPr/>
              </p:nvSpPr>
              <p:spPr>
                <a:xfrm>
                  <a:off x="5004048" y="5157192"/>
                  <a:ext cx="720080" cy="216024"/>
                </a:xfrm>
                <a:prstGeom prst="rect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000"/>
                </a:p>
              </p:txBody>
            </p:sp>
            <p:sp>
              <p:nvSpPr>
                <p:cNvPr id="37" name="テキスト ボックス 107"/>
                <p:cNvSpPr txBox="1"/>
                <p:nvPr/>
              </p:nvSpPr>
              <p:spPr>
                <a:xfrm>
                  <a:off x="1536419" y="5373215"/>
                  <a:ext cx="1473049" cy="6529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900" dirty="0">
                      <a:latin typeface="Agilent TT Cond" pitchFamily="34" charset="0"/>
                    </a:rPr>
                    <a:t>Host PC</a:t>
                  </a:r>
                  <a:endParaRPr kumimoji="1" lang="ja-JP" altLang="en-US" sz="900" dirty="0">
                    <a:latin typeface="Agilent TT Cond" pitchFamily="34" charset="0"/>
                  </a:endParaRPr>
                </a:p>
              </p:txBody>
            </p:sp>
            <p:sp>
              <p:nvSpPr>
                <p:cNvPr id="38" name="テキスト ボックス 108"/>
                <p:cNvSpPr txBox="1"/>
                <p:nvPr/>
              </p:nvSpPr>
              <p:spPr>
                <a:xfrm>
                  <a:off x="3290722" y="5428509"/>
                  <a:ext cx="4568086" cy="6529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900" dirty="0">
                      <a:latin typeface="Agilent TT Cond" pitchFamily="34" charset="0"/>
                    </a:rPr>
                    <a:t>USB</a:t>
                  </a:r>
                  <a:r>
                    <a:rPr kumimoji="1" lang="ja-JP" altLang="en-US" sz="900" dirty="0">
                      <a:latin typeface="Agilent TT Cond" pitchFamily="34" charset="0"/>
                    </a:rPr>
                    <a:t>⇔</a:t>
                  </a:r>
                  <a:r>
                    <a:rPr kumimoji="1" lang="en-US" altLang="ja-JP" sz="900" dirty="0">
                      <a:latin typeface="Agilent TT Cond" pitchFamily="34" charset="0"/>
                    </a:rPr>
                    <a:t>SATA media convert cable</a:t>
                  </a:r>
                  <a:endParaRPr kumimoji="1" lang="ja-JP" altLang="en-US" sz="900" dirty="0">
                    <a:latin typeface="Agilent TT Cond" pitchFamily="34" charset="0"/>
                  </a:endParaRPr>
                </a:p>
              </p:txBody>
            </p:sp>
            <p:sp>
              <p:nvSpPr>
                <p:cNvPr id="39" name="テキスト ボックス 109"/>
                <p:cNvSpPr txBox="1"/>
                <p:nvPr/>
              </p:nvSpPr>
              <p:spPr>
                <a:xfrm>
                  <a:off x="7670674" y="4490817"/>
                  <a:ext cx="1055497" cy="6529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900" dirty="0">
                      <a:latin typeface="Agilent TT Cond" pitchFamily="34" charset="0"/>
                    </a:rPr>
                    <a:t>HDD</a:t>
                  </a:r>
                  <a:endParaRPr kumimoji="1" lang="ja-JP" altLang="en-US" sz="900" dirty="0">
                    <a:latin typeface="Agilent TT Cond" pitchFamily="34" charset="0"/>
                  </a:endParaRPr>
                </a:p>
              </p:txBody>
            </p:sp>
            <p:sp>
              <p:nvSpPr>
                <p:cNvPr id="40" name="テキスト ボックス 110"/>
                <p:cNvSpPr txBox="1"/>
                <p:nvPr/>
              </p:nvSpPr>
              <p:spPr>
                <a:xfrm>
                  <a:off x="5616835" y="3596727"/>
                  <a:ext cx="3345567" cy="6529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900" dirty="0">
                      <a:latin typeface="Agilent TT Cond" pitchFamily="34" charset="0"/>
                    </a:rPr>
                    <a:t>SATA protocol analyzer</a:t>
                  </a:r>
                  <a:endParaRPr kumimoji="1" lang="ja-JP" altLang="en-US" sz="900" dirty="0">
                    <a:latin typeface="Agilent TT Cond" pitchFamily="34" charset="0"/>
                  </a:endParaRPr>
                </a:p>
              </p:txBody>
            </p:sp>
            <p:sp>
              <p:nvSpPr>
                <p:cNvPr id="41" name="テキスト ボックス 111"/>
                <p:cNvSpPr txBox="1"/>
                <p:nvPr/>
              </p:nvSpPr>
              <p:spPr>
                <a:xfrm>
                  <a:off x="2715295" y="3596727"/>
                  <a:ext cx="3181991" cy="6529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900" dirty="0">
                      <a:latin typeface="Agilent TT Cond" pitchFamily="34" charset="0"/>
                    </a:rPr>
                    <a:t>USB </a:t>
                  </a:r>
                  <a:r>
                    <a:rPr lang="en-US" altLang="ja-JP" sz="900" dirty="0">
                      <a:latin typeface="Agilent TT Cond" pitchFamily="34" charset="0"/>
                    </a:rPr>
                    <a:t>protocol a</a:t>
                  </a:r>
                  <a:r>
                    <a:rPr kumimoji="1" lang="en-US" altLang="ja-JP" sz="900" dirty="0">
                      <a:latin typeface="Agilent TT Cond" pitchFamily="34" charset="0"/>
                    </a:rPr>
                    <a:t>nalyzer</a:t>
                  </a:r>
                  <a:endParaRPr kumimoji="1" lang="ja-JP" altLang="en-US" sz="900" dirty="0">
                    <a:latin typeface="Agilent TT Cond" pitchFamily="34" charset="0"/>
                  </a:endParaRPr>
                </a:p>
              </p:txBody>
            </p:sp>
          </p:grpSp>
          <p:sp>
            <p:nvSpPr>
              <p:cNvPr id="25" name="laptop"/>
              <p:cNvSpPr>
                <a:spLocks noEditPoints="1" noChangeArrowheads="1"/>
              </p:cNvSpPr>
              <p:nvPr/>
            </p:nvSpPr>
            <p:spPr bwMode="auto">
              <a:xfrm>
                <a:off x="1539913" y="657422"/>
                <a:ext cx="1533954" cy="1362075"/>
              </a:xfrm>
              <a:custGeom>
                <a:avLst/>
                <a:gdLst>
                  <a:gd name="T0" fmla="*/ 3362 w 21600"/>
                  <a:gd name="T1" fmla="*/ 0 h 21600"/>
                  <a:gd name="T2" fmla="*/ 3362 w 21600"/>
                  <a:gd name="T3" fmla="*/ 7173 h 21600"/>
                  <a:gd name="T4" fmla="*/ 18327 w 21600"/>
                  <a:gd name="T5" fmla="*/ 0 h 21600"/>
                  <a:gd name="T6" fmla="*/ 18327 w 21600"/>
                  <a:gd name="T7" fmla="*/ 7173 h 21600"/>
                  <a:gd name="T8" fmla="*/ 10800 w 21600"/>
                  <a:gd name="T9" fmla="*/ 0 h 21600"/>
                  <a:gd name="T10" fmla="*/ 10800 w 21600"/>
                  <a:gd name="T11" fmla="*/ 21600 h 21600"/>
                  <a:gd name="T12" fmla="*/ 0 w 21600"/>
                  <a:gd name="T13" fmla="*/ 21600 h 21600"/>
                  <a:gd name="T14" fmla="*/ 21600 w 21600"/>
                  <a:gd name="T15" fmla="*/ 21600 h 21600"/>
                  <a:gd name="T16" fmla="*/ 4445 w 21600"/>
                  <a:gd name="T17" fmla="*/ 1858 h 21600"/>
                  <a:gd name="T18" fmla="*/ 17311 w 21600"/>
                  <a:gd name="T19" fmla="*/ 12323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 extrusionOk="0">
                    <a:moveTo>
                      <a:pt x="3362" y="0"/>
                    </a:moveTo>
                    <a:lnTo>
                      <a:pt x="18327" y="0"/>
                    </a:lnTo>
                    <a:lnTo>
                      <a:pt x="18327" y="14347"/>
                    </a:lnTo>
                    <a:lnTo>
                      <a:pt x="3362" y="14347"/>
                    </a:lnTo>
                    <a:lnTo>
                      <a:pt x="3362" y="0"/>
                    </a:lnTo>
                    <a:close/>
                  </a:path>
                  <a:path w="21600" h="21600" extrusionOk="0">
                    <a:moveTo>
                      <a:pt x="3340" y="15068"/>
                    </a:moveTo>
                    <a:lnTo>
                      <a:pt x="0" y="19877"/>
                    </a:lnTo>
                    <a:lnTo>
                      <a:pt x="21600" y="19877"/>
                    </a:lnTo>
                    <a:lnTo>
                      <a:pt x="18327" y="15068"/>
                    </a:lnTo>
                    <a:lnTo>
                      <a:pt x="3340" y="15068"/>
                    </a:lnTo>
                    <a:close/>
                  </a:path>
                  <a:path w="21600" h="21600" extrusionOk="0">
                    <a:moveTo>
                      <a:pt x="0" y="19877"/>
                    </a:move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9877"/>
                    </a:lnTo>
                    <a:lnTo>
                      <a:pt x="0" y="19877"/>
                    </a:lnTo>
                    <a:close/>
                  </a:path>
                  <a:path w="21600" h="21600" extrusionOk="0">
                    <a:moveTo>
                      <a:pt x="4186" y="1523"/>
                    </a:moveTo>
                    <a:lnTo>
                      <a:pt x="17547" y="1523"/>
                    </a:lnTo>
                    <a:lnTo>
                      <a:pt x="17547" y="12744"/>
                    </a:lnTo>
                    <a:lnTo>
                      <a:pt x="4186" y="12744"/>
                    </a:lnTo>
                    <a:lnTo>
                      <a:pt x="4186" y="1523"/>
                    </a:lnTo>
                    <a:close/>
                  </a:path>
                  <a:path w="21600" h="21600" extrusionOk="0">
                    <a:moveTo>
                      <a:pt x="3318" y="15549"/>
                    </a:moveTo>
                    <a:lnTo>
                      <a:pt x="2917" y="16110"/>
                    </a:lnTo>
                    <a:lnTo>
                      <a:pt x="18727" y="16110"/>
                    </a:lnTo>
                    <a:lnTo>
                      <a:pt x="18327" y="15549"/>
                    </a:lnTo>
                    <a:lnTo>
                      <a:pt x="3318" y="15549"/>
                    </a:lnTo>
                    <a:close/>
                  </a:path>
                  <a:path w="21600" h="21600" extrusionOk="0">
                    <a:moveTo>
                      <a:pt x="6213" y="18314"/>
                    </a:moveTo>
                    <a:lnTo>
                      <a:pt x="5946" y="18875"/>
                    </a:lnTo>
                    <a:lnTo>
                      <a:pt x="15766" y="18875"/>
                    </a:lnTo>
                    <a:lnTo>
                      <a:pt x="15499" y="18314"/>
                    </a:lnTo>
                    <a:lnTo>
                      <a:pt x="6213" y="18314"/>
                    </a:lnTo>
                    <a:close/>
                  </a:path>
                  <a:path w="21600" h="21600" extrusionOk="0">
                    <a:moveTo>
                      <a:pt x="2828" y="16471"/>
                    </a:moveTo>
                    <a:lnTo>
                      <a:pt x="2405" y="17072"/>
                    </a:lnTo>
                    <a:lnTo>
                      <a:pt x="19284" y="17072"/>
                    </a:lnTo>
                    <a:lnTo>
                      <a:pt x="18839" y="16471"/>
                    </a:lnTo>
                    <a:lnTo>
                      <a:pt x="2828" y="16471"/>
                    </a:lnTo>
                    <a:close/>
                  </a:path>
                  <a:path w="21600" h="21600" extrusionOk="0">
                    <a:moveTo>
                      <a:pt x="2316" y="17352"/>
                    </a:moveTo>
                    <a:lnTo>
                      <a:pt x="1871" y="17953"/>
                    </a:lnTo>
                    <a:lnTo>
                      <a:pt x="19863" y="17953"/>
                    </a:lnTo>
                    <a:lnTo>
                      <a:pt x="19395" y="17352"/>
                    </a:lnTo>
                    <a:lnTo>
                      <a:pt x="2316" y="17352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00"/>
              </a:p>
            </p:txBody>
          </p:sp>
        </p:grpSp>
        <p:cxnSp>
          <p:nvCxnSpPr>
            <p:cNvPr id="50" name="直線矢印コネクタ 84"/>
            <p:cNvCxnSpPr/>
            <p:nvPr/>
          </p:nvCxnSpPr>
          <p:spPr bwMode="auto">
            <a:xfrm flipH="1">
              <a:off x="1761778" y="2390185"/>
              <a:ext cx="2190260" cy="696367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5" name="直線矢印コネクタ 84"/>
            <p:cNvCxnSpPr/>
            <p:nvPr/>
          </p:nvCxnSpPr>
          <p:spPr bwMode="auto">
            <a:xfrm flipV="1">
              <a:off x="638909" y="3014877"/>
              <a:ext cx="1827912" cy="1189275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2" name="角丸四角形 44"/>
            <p:cNvSpPr/>
            <p:nvPr/>
          </p:nvSpPr>
          <p:spPr bwMode="auto">
            <a:xfrm>
              <a:off x="1621344" y="1359004"/>
              <a:ext cx="433936" cy="144181"/>
            </a:xfrm>
            <a:prstGeom prst="round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6675" tIns="28337" rIns="56675" bIns="28337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16926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700">
                <a:latin typeface="Agilent Century ITC" pitchFamily="82" charset="0"/>
                <a:ea typeface="ＭＳ Ｐゴシック" charset="-128"/>
              </a:endParaRPr>
            </a:p>
          </p:txBody>
        </p:sp>
        <p:sp>
          <p:nvSpPr>
            <p:cNvPr id="63" name="角丸四角形 44"/>
            <p:cNvSpPr/>
            <p:nvPr/>
          </p:nvSpPr>
          <p:spPr bwMode="auto">
            <a:xfrm>
              <a:off x="3022830" y="1359004"/>
              <a:ext cx="510576" cy="137665"/>
            </a:xfrm>
            <a:prstGeom prst="round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6675" tIns="28337" rIns="56675" bIns="28337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16926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700">
                <a:latin typeface="Agilent Century ITC" pitchFamily="82" charset="0"/>
                <a:ea typeface="ＭＳ Ｐゴシック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78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GILENT PPT 2007">
  <a:themeElements>
    <a:clrScheme name="AGILENT COLORS 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CC"/>
      </a:accent1>
      <a:accent2>
        <a:srgbClr val="FF9900"/>
      </a:accent2>
      <a:accent3>
        <a:srgbClr val="669933"/>
      </a:accent3>
      <a:accent4>
        <a:srgbClr val="FFCC00"/>
      </a:accent4>
      <a:accent5>
        <a:srgbClr val="003366"/>
      </a:accent5>
      <a:accent6>
        <a:srgbClr val="990000"/>
      </a:accent6>
      <a:hlink>
        <a:srgbClr val="0099CC"/>
      </a:hlink>
      <a:folHlink>
        <a:srgbClr val="990066"/>
      </a:folHlink>
    </a:clrScheme>
    <a:fontScheme name="AGILENT PPT &amp; OUTLOO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GILENT WORD &amp; EXCEL 2007">
  <a:themeElements>
    <a:clrScheme name="AGILENT COLORS 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CC"/>
      </a:accent1>
      <a:accent2>
        <a:srgbClr val="FF9900"/>
      </a:accent2>
      <a:accent3>
        <a:srgbClr val="669933"/>
      </a:accent3>
      <a:accent4>
        <a:srgbClr val="FFCC00"/>
      </a:accent4>
      <a:accent5>
        <a:srgbClr val="003366"/>
      </a:accent5>
      <a:accent6>
        <a:srgbClr val="990000"/>
      </a:accent6>
      <a:hlink>
        <a:srgbClr val="0099CC"/>
      </a:hlink>
      <a:folHlink>
        <a:srgbClr val="990066"/>
      </a:folHlink>
    </a:clrScheme>
    <a:fontScheme name="AGILENT WORD &amp; EXCEL">
      <a:majorFont>
        <a:latin typeface="Agilent TT Cond"/>
        <a:ea typeface=""/>
        <a:cs typeface=""/>
      </a:majorFont>
      <a:minorFont>
        <a:latin typeface="Agilent TT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AGILENT WORD &amp; EXCEL</Template>
  <TotalTime>13</TotalTime>
  <Words>409</Words>
  <Application>Microsoft Office PowerPoint</Application>
  <PresentationFormat>On-screen Show (4:3)</PresentationFormat>
  <Paragraphs>45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AGILENT PPT 2007</vt:lpstr>
      <vt:lpstr>AGILENT WORD &amp; EXCEL 2007</vt:lpstr>
      <vt:lpstr>Cascaded USB and SATA/SAS</vt:lpstr>
      <vt:lpstr>PowerPoint Presentation</vt:lpstr>
      <vt:lpstr>PowerPoint Presentation</vt:lpstr>
    </vt:vector>
  </TitlesOfParts>
  <Company>Agilent Technologies,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SCHOENECKER,DONALD</dc:creator>
  <cp:lastModifiedBy>SCHOENECKER,DONALD</cp:lastModifiedBy>
  <cp:revision>2</cp:revision>
  <dcterms:created xsi:type="dcterms:W3CDTF">2012-03-08T22:23:04Z</dcterms:created>
  <dcterms:modified xsi:type="dcterms:W3CDTF">2012-03-08T22:36:54Z</dcterms:modified>
</cp:coreProperties>
</file>